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91" r:id="rId10"/>
    <p:sldId id="292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93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4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91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BDF3-AD03-4511-97C7-41723CFF3D61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BDF3-AD03-4511-97C7-41723CFF3D61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BDF3-AD03-4511-97C7-41723CFF3D61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BDF3-AD03-4511-97C7-41723CFF3D61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BDF3-AD03-4511-97C7-41723CFF3D61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BDF3-AD03-4511-97C7-41723CFF3D61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BDF3-AD03-4511-97C7-41723CFF3D61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BDF3-AD03-4511-97C7-41723CFF3D61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BDF3-AD03-4511-97C7-41723CFF3D61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BDF3-AD03-4511-97C7-41723CFF3D61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BDF3-AD03-4511-97C7-41723CFF3D61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207BDF3-AD03-4511-97C7-41723CFF3D61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76672"/>
            <a:ext cx="8458200" cy="2520280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урок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английского языка по теме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Reported Speech </a:t>
            </a:r>
            <a:b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Косвенная речь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933056"/>
            <a:ext cx="8458200" cy="2279104"/>
          </a:xfrm>
        </p:spPr>
        <p:txBody>
          <a:bodyPr>
            <a:normAutofit/>
          </a:bodyPr>
          <a:lstStyle/>
          <a:p>
            <a:pPr algn="r">
              <a:spcBef>
                <a:spcPts val="0"/>
              </a:spcBef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7" name="Picture 1" descr="C:\Users\1\Pictures\English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95915" y="3777630"/>
            <a:ext cx="3456384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5976664"/>
          </a:xfrm>
        </p:spPr>
        <p:txBody>
          <a:bodyPr/>
          <a:lstStyle/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Direct Speech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Kate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said to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her grandmother, "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Help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to cook the soup, please!“ </a:t>
            </a:r>
          </a:p>
          <a:p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Kate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asked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her grandmother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to help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her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to cook the soup.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976664"/>
          </a:xfrm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При переводе из прямой речи в косвенную в первую очередь следует обращать внимание на </a:t>
            </a:r>
            <a:r>
              <a:rPr lang="ru-RU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грамматическое время глагола в главном предложении.</a:t>
            </a:r>
          </a:p>
          <a:p>
            <a:pPr>
              <a:buNone/>
            </a:pP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(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She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says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…/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She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said</a:t>
            </a:r>
            <a:r>
              <a:rPr lang="ru-RU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12068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Если </a:t>
            </a:r>
            <a:r>
              <a:rPr lang="ru-RU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глагол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вводящий косвенную речь, стоит </a:t>
            </a:r>
            <a:r>
              <a:rPr lang="ru-RU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одном из настоящих или будущих времен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 грамматическое </a:t>
            </a:r>
            <a:r>
              <a:rPr lang="ru-RU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время глагола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косвенной речи </a:t>
            </a:r>
            <a:r>
              <a:rPr lang="ru-RU" sz="40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меняется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363272" cy="6048672"/>
          </a:xfrm>
        </p:spPr>
        <p:txBody>
          <a:bodyPr>
            <a:normAutofit lnSpcReduction="10000"/>
          </a:bodyPr>
          <a:lstStyle/>
          <a:p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Direct Speech </a:t>
            </a:r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Не 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says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, "I 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can't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remember where I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've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put the tickets. </a:t>
            </a:r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(Present Simple)</a:t>
            </a:r>
            <a:endParaRPr lang="ru-RU" sz="40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Не 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says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(that) he  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can't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remember where he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's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put the tickets."</a:t>
            </a:r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(Present Simple)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120680"/>
          </a:xfrm>
        </p:spPr>
        <p:txBody>
          <a:bodyPr/>
          <a:lstStyle/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Direct Speech </a:t>
            </a:r>
          </a:p>
          <a:p>
            <a:pPr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He 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has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already 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said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"I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can't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remember where   he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's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put the tickets. 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(Present Perfect)</a:t>
            </a:r>
          </a:p>
          <a:p>
            <a:endParaRPr lang="en-US" sz="3600" dirty="0" smtClean="0"/>
          </a:p>
          <a:p>
            <a:pPr>
              <a:buNone/>
            </a:pP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He 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has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already 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said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(that) he 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can't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remember where I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've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put the tickets.“ 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(Present Perfect)</a:t>
            </a:r>
          </a:p>
          <a:p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048672"/>
          </a:xfrm>
        </p:spPr>
        <p:txBody>
          <a:bodyPr/>
          <a:lstStyle/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Direct Speech 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If you ask him about the tickets, he</a:t>
            </a:r>
            <a:r>
              <a:rPr lang="en-US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ll say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      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"I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can't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remember where I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've put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tickets."  </a:t>
            </a:r>
          </a:p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(Future Simple)</a:t>
            </a:r>
          </a:p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If you ask him about the tickets, he</a:t>
            </a:r>
            <a:r>
              <a:rPr lang="en-US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ll say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(that)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he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can't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remember  where he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's put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tickets.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(Future Simple)</a:t>
            </a:r>
            <a:endParaRPr lang="ru-RU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04800" y="404664"/>
            <a:ext cx="8686800" cy="525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192688"/>
          </a:xfrm>
        </p:spPr>
        <p:txBody>
          <a:bodyPr/>
          <a:lstStyle/>
          <a:p>
            <a:pPr>
              <a:buNone/>
            </a:pP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b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Если </a:t>
            </a:r>
            <a:r>
              <a:rPr lang="ru-RU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глагол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вводящий косвенную речь, </a:t>
            </a:r>
            <a:r>
              <a:rPr lang="ru-RU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стоит в одном из прошедших времен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глагол </a:t>
            </a:r>
            <a:r>
              <a:rPr lang="ru-RU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придаточном предложении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косвенной речи </a:t>
            </a:r>
            <a:r>
              <a:rPr lang="ru-RU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употребляется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обязательно </a:t>
            </a:r>
            <a:r>
              <a:rPr lang="ru-RU" sz="40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одном из прошедших времен.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 этом соблюдается </a:t>
            </a:r>
            <a:r>
              <a:rPr lang="ru-RU" sz="40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правило согласования времен.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333375"/>
          <a:ext cx="8668072" cy="61480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4672"/>
                <a:gridCol w="4343400"/>
              </a:tblGrid>
              <a:tr h="611996"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Direct Speech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Reported Speech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Present Simple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Past Simple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Past Simple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Past Perfect</a:t>
                      </a:r>
                      <a:endParaRPr lang="ru-RU" sz="28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Future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Future-in-the-Past</a:t>
                      </a:r>
                      <a:endParaRPr lang="ru-RU" sz="28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Present Continuous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Past </a:t>
                      </a:r>
                      <a:r>
                        <a:rPr lang="en-US" sz="2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Continuous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Past Continuous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Past Perfect Continuous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Present Perfect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Past Perfect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Past Perfect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Past Perfect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Present Perfect Continuous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Past </a:t>
                      </a: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Perfect Continuous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Past Perfect Continuous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Past Perfect Continuous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3419872" y="98072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3419872" y="16288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3419872" y="227687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3419872" y="285293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3419872" y="34290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3419872" y="407707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4355976" y="5301208"/>
            <a:ext cx="83439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Круговая стрелка 13"/>
          <p:cNvSpPr/>
          <p:nvPr/>
        </p:nvSpPr>
        <p:spPr>
          <a:xfrm>
            <a:off x="3419872" y="4653136"/>
            <a:ext cx="978408" cy="61836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861979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Круговая стрелка 14"/>
          <p:cNvSpPr/>
          <p:nvPr/>
        </p:nvSpPr>
        <p:spPr>
          <a:xfrm>
            <a:off x="3851920" y="5805264"/>
            <a:ext cx="762384" cy="61836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861979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3284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304800" y="188640"/>
            <a:ext cx="8686800" cy="6192688"/>
          </a:xfrm>
        </p:spPr>
        <p:txBody>
          <a:bodyPr/>
          <a:lstStyle/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           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971600" y="332656"/>
            <a:ext cx="78258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go</a:t>
            </a:r>
          </a:p>
          <a:p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went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5576" y="1916832"/>
            <a:ext cx="130356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went</a:t>
            </a:r>
          </a:p>
          <a:p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had gone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3528" y="3645024"/>
            <a:ext cx="2952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have / has been going</a:t>
            </a:r>
          </a:p>
          <a:p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had been going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292080" y="332656"/>
            <a:ext cx="30243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am / is /are going</a:t>
            </a:r>
          </a:p>
          <a:p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was / were going 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80112" y="1916832"/>
            <a:ext cx="20120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have /has gone</a:t>
            </a:r>
          </a:p>
          <a:p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had gone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36096" y="3429000"/>
            <a:ext cx="23984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shall / will go</a:t>
            </a:r>
          </a:p>
          <a:p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should / would go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76256" y="5805264"/>
            <a:ext cx="1303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had gone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трелка вниз 26"/>
          <p:cNvSpPr/>
          <p:nvPr/>
        </p:nvSpPr>
        <p:spPr>
          <a:xfrm>
            <a:off x="1115616" y="764704"/>
            <a:ext cx="484632" cy="8343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1043608" y="5877272"/>
            <a:ext cx="20633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had been going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трелка вниз 28"/>
          <p:cNvSpPr/>
          <p:nvPr/>
        </p:nvSpPr>
        <p:spPr>
          <a:xfrm>
            <a:off x="1115616" y="2348880"/>
            <a:ext cx="484632" cy="8343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>
            <a:off x="1259632" y="4005064"/>
            <a:ext cx="484632" cy="8343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6084168" y="692696"/>
            <a:ext cx="484632" cy="8343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6156176" y="2348880"/>
            <a:ext cx="484632" cy="8343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>
            <a:off x="6228184" y="3861048"/>
            <a:ext cx="484632" cy="8343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Круговая стрелка 33"/>
          <p:cNvSpPr/>
          <p:nvPr/>
        </p:nvSpPr>
        <p:spPr>
          <a:xfrm rot="20540894">
            <a:off x="683568" y="5589240"/>
            <a:ext cx="978408" cy="97840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3080584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Круговая стрелка 34"/>
          <p:cNvSpPr/>
          <p:nvPr/>
        </p:nvSpPr>
        <p:spPr>
          <a:xfrm rot="20540894">
            <a:off x="6353493" y="5570532"/>
            <a:ext cx="978408" cy="97840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3080584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2" grpId="0"/>
      <p:bldP spid="24" grpId="0"/>
      <p:bldP spid="25" grpId="0"/>
      <p:bldP spid="26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976664"/>
          </a:xfrm>
        </p:spPr>
        <p:txBody>
          <a:bodyPr/>
          <a:lstStyle/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Direct Speech </a:t>
            </a:r>
          </a:p>
          <a:p>
            <a:pPr>
              <a:buNone/>
            </a:pP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Tom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said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to the boys, “Who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has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tickets for “Hamlet”?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(Present Simple)</a:t>
            </a:r>
          </a:p>
          <a:p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Tom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asked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the boys who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had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tickets for “Hamlet”. </a:t>
            </a:r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(Past Simple)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04800" y="404664"/>
            <a:ext cx="8686800" cy="525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604867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Речь какого-нибудь лица, передаваемая буквально так, как она была произнесена, называется </a:t>
            </a:r>
            <a:r>
              <a:rPr lang="ru-RU" sz="36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прямой речью 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direct speech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Речь, передаваемая не слово в слово, а только по содержанию, в виде дополнительных придаточных предложений, называется </a:t>
            </a:r>
            <a:r>
              <a:rPr lang="ru-RU" sz="36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косвенной речью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reported speech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048672"/>
          </a:xfrm>
        </p:spPr>
        <p:txBody>
          <a:bodyPr>
            <a:normAutofit lnSpcReduction="10000"/>
          </a:bodyPr>
          <a:lstStyle/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Direct Speech 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Mary said, “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will do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it after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my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arrival”. </a:t>
            </a:r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(Future Simple)</a:t>
            </a:r>
          </a:p>
          <a:p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Mary said (that)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she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would do</a:t>
            </a:r>
            <a:r>
              <a:rPr lang="en-US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it after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her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arrival”. </a:t>
            </a:r>
          </a:p>
          <a:p>
            <a:pPr>
              <a:buNone/>
            </a:pPr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(Future-in-the-Past Simple)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60648"/>
            <a:ext cx="8686800" cy="6120680"/>
          </a:xfrm>
        </p:spPr>
        <p:txBody>
          <a:bodyPr/>
          <a:lstStyle/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Direct Speech </a:t>
            </a:r>
          </a:p>
          <a:p>
            <a:pPr>
              <a:buNone/>
            </a:pP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Sam said, “He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didn’t get on </a:t>
            </a: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with his </a:t>
            </a:r>
            <a:r>
              <a:rPr lang="en-US" sz="40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stepma</a:t>
            </a: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”. </a:t>
            </a:r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(Past Simple)</a:t>
            </a:r>
          </a:p>
          <a:p>
            <a:endParaRPr lang="en-US" sz="40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Sam said (that) he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hadn’t got on </a:t>
            </a: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with his </a:t>
            </a:r>
            <a:r>
              <a:rPr lang="en-US" sz="40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stepma</a:t>
            </a: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(Past Perfect)</a:t>
            </a:r>
          </a:p>
          <a:p>
            <a:endParaRPr lang="en-US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0486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dirty="0" smtClean="0"/>
              <a:t>  </a:t>
            </a:r>
            <a:r>
              <a:rPr lang="ru-RU" sz="4000" b="1" u="sng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Правило согласования времен </a:t>
            </a:r>
            <a:endParaRPr lang="en-US" sz="4000" b="1" u="sng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действует </a:t>
            </a:r>
            <a:r>
              <a:rPr lang="ru-RU" sz="4000" b="1" u="sng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следующих случаях:</a:t>
            </a:r>
          </a:p>
          <a:p>
            <a:pPr>
              <a:buNone/>
            </a:pP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1) Если сказуемое в придаточном предложении выражает </a:t>
            </a:r>
            <a:r>
              <a:rPr lang="ru-RU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общеизвестное положение или факт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The teacher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told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the children that the Earth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round. –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сказал детям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земля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круглая.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04800" y="404664"/>
            <a:ext cx="8686800" cy="525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9766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Правило согласования времен </a:t>
            </a:r>
            <a:endParaRPr lang="en-US" sz="4000" b="1" u="sng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действует </a:t>
            </a:r>
            <a:r>
              <a:rPr lang="ru-RU" sz="40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следующих случаях: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2) Если в придаточном предложении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указано время совершения действия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 Linda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said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(that) she </a:t>
            </a:r>
            <a:r>
              <a:rPr lang="en-US" sz="4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called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her doctor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two hours ago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. –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Линда сказала, что она звонила  доктору два часа назад.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0486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Правило согласования времен </a:t>
            </a:r>
            <a:endParaRPr lang="en-US" sz="4000" b="1" u="sng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действует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следующих случаях:</a:t>
            </a:r>
          </a:p>
          <a:p>
            <a:pPr>
              <a:buNone/>
            </a:pP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3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В предложениях, в придаточных которых употребляется </a:t>
            </a:r>
            <a:r>
              <a:rPr lang="ru-RU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сослагательное наклонение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He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said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that if he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had time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would go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to the pictures. –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сказал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бы у него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было время, он сходил бы в кино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04800" y="404664"/>
            <a:ext cx="8686800" cy="525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9046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 переводе прямой речи в косвенную меняются также слова, обозначающие место и время действия.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99592" y="1412776"/>
          <a:ext cx="6936432" cy="5186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8216"/>
                <a:gridCol w="3468216"/>
              </a:tblGrid>
              <a:tr h="388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Direct Speech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Reported Speech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now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then</a:t>
                      </a:r>
                      <a:endParaRPr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today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that day</a:t>
                      </a:r>
                      <a:endParaRPr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tomorrow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the next day</a:t>
                      </a:r>
                      <a:endParaRPr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the day after tomorrow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two days later</a:t>
                      </a:r>
                      <a:endParaRPr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yesterday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the day before</a:t>
                      </a:r>
                      <a:endParaRPr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the day before yesterday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two days before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ago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before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next year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the </a:t>
                      </a: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next year</a:t>
                      </a:r>
                      <a:r>
                        <a:rPr lang="en-US" sz="1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 the </a:t>
                      </a: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following year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last year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the year before</a:t>
                      </a:r>
                      <a:r>
                        <a:rPr lang="en-US" sz="1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 the </a:t>
                      </a: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previous year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here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there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this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that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these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those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tonight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that night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3059832" y="1772816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3059832" y="2204864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3059832" y="2564904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3419872" y="2924944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3059832" y="3284984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3419872" y="3645024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3059832" y="4005064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3059832" y="4437112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3059832" y="4797152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3059832" y="5157192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3059832" y="5517232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3059832" y="5877272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3059832" y="6237312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976664"/>
          </a:xfrm>
        </p:spPr>
        <p:txBody>
          <a:bodyPr/>
          <a:lstStyle/>
          <a:p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Direct Speech </a:t>
            </a:r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She said, "I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left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Natalie a message an hour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ago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Reported Speech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She said (that) she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had left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Natalie a message an hour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before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endParaRPr lang="ru-RU" dirty="0" smtClean="0"/>
          </a:p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5976664"/>
          </a:xfrm>
        </p:spPr>
        <p:txBody>
          <a:bodyPr/>
          <a:lstStyle/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Direct Speech </a:t>
            </a:r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The teacher </a:t>
            </a:r>
            <a:r>
              <a:rPr lang="en-US" sz="4000" u="sng" dirty="0" smtClean="0">
                <a:latin typeface="Times New Roman" pitchFamily="18" charset="0"/>
                <a:cs typeface="Times New Roman" pitchFamily="18" charset="0"/>
              </a:rPr>
              <a:t>said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, "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Did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you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read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an English book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last year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?“</a:t>
            </a:r>
          </a:p>
          <a:p>
            <a:pPr lvl="0"/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The teacher </a:t>
            </a:r>
            <a:r>
              <a:rPr lang="en-US" sz="4000" u="sng" dirty="0" smtClean="0">
                <a:latin typeface="Times New Roman" pitchFamily="18" charset="0"/>
                <a:cs typeface="Times New Roman" pitchFamily="18" charset="0"/>
              </a:rPr>
              <a:t>asked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me if I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had read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an English book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the year before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?“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04800" y="404664"/>
            <a:ext cx="8686800" cy="525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904656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The boyfriend </a:t>
            </a:r>
            <a:r>
              <a:rPr lang="en-US" sz="4000" u="sng" dirty="0" smtClean="0">
                <a:latin typeface="Times New Roman" pitchFamily="18" charset="0"/>
                <a:cs typeface="Times New Roman" pitchFamily="18" charset="0"/>
              </a:rPr>
              <a:t>said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, “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Take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this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book, please”.</a:t>
            </a:r>
          </a:p>
          <a:p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The boyfriend </a:t>
            </a:r>
            <a:r>
              <a:rPr lang="en-US" sz="4000" u="sng" dirty="0" smtClean="0">
                <a:latin typeface="Times New Roman" pitchFamily="18" charset="0"/>
                <a:cs typeface="Times New Roman" pitchFamily="18" charset="0"/>
              </a:rPr>
              <a:t>asked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her girl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to take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that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book.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052736"/>
            <a:ext cx="33380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Direct Speech </a:t>
            </a:r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6048672"/>
          </a:xfrm>
        </p:spPr>
        <p:txBody>
          <a:bodyPr/>
          <a:lstStyle/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5.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Если в предложении содержатся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модальные глаголы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то они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подвергаются изменениям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при переводе прямой речи в косвенную в случае, если глагол в главном предложении употреблен в прошедшем времени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и если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данный модальный глагол имеет форму прошедшего времени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5976664"/>
          </a:xfrm>
        </p:spPr>
        <p:txBody>
          <a:bodyPr numCol="1">
            <a:normAutofit/>
          </a:bodyPr>
          <a:lstStyle/>
          <a:p>
            <a:endParaRPr lang="en-US" b="1" dirty="0" smtClean="0"/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Direct Speech</a:t>
            </a:r>
            <a:endParaRPr lang="ru-RU" sz="4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She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says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"I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phone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my friends every day". </a:t>
            </a:r>
            <a:r>
              <a:rPr lang="en-US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утвердительное предложение)</a:t>
            </a:r>
            <a:endParaRPr lang="en-US" sz="4000" u="sng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4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 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She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says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(that) she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phones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her friends every day.</a:t>
            </a: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620688"/>
          <a:ext cx="8686800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/>
                <a:gridCol w="4343400"/>
              </a:tblGrid>
              <a:tr h="511185"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Direct</a:t>
                      </a:r>
                      <a:r>
                        <a:rPr lang="en-US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Speech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Reported Speech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111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can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latin typeface="Times New Roman"/>
                          <a:ea typeface="Times New Roman"/>
                        </a:rPr>
                        <a:t>could</a:t>
                      </a:r>
                      <a:endParaRPr lang="ru-RU" sz="3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111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could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latin typeface="Times New Roman"/>
                          <a:ea typeface="Times New Roman"/>
                        </a:rPr>
                        <a:t>had been able to</a:t>
                      </a:r>
                      <a:endParaRPr lang="ru-RU" sz="3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111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may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latin typeface="Times New Roman"/>
                          <a:ea typeface="Times New Roman"/>
                        </a:rPr>
                        <a:t>might</a:t>
                      </a:r>
                      <a:endParaRPr lang="ru-RU" sz="3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111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might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might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111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had to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latin typeface="Times New Roman"/>
                          <a:ea typeface="Times New Roman"/>
                        </a:rPr>
                        <a:t>had to</a:t>
                      </a:r>
                      <a:endParaRPr lang="ru-RU" sz="3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111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shall/ will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latin typeface="Times New Roman"/>
                          <a:ea typeface="Times New Roman"/>
                        </a:rPr>
                        <a:t>should/ would</a:t>
                      </a:r>
                      <a:endParaRPr lang="ru-RU" sz="3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111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should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should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111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ought to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ought to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111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need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needed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3131840" y="134076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3131840" y="191683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3131840" y="242088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3131840" y="400506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3131840" y="573325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120680"/>
          </a:xfrm>
        </p:spPr>
        <p:txBody>
          <a:bodyPr/>
          <a:lstStyle/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Direct Speech 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Ann: "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can't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skate."                                         </a:t>
            </a:r>
          </a:p>
          <a:p>
            <a:endParaRPr lang="en-US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Reported Speech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Ann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says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(that)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she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can't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skate.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Ann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said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(that)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she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couldn't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skate.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904656"/>
          </a:xfrm>
        </p:spPr>
        <p:txBody>
          <a:bodyPr/>
          <a:lstStyle/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Direct Speech</a:t>
            </a:r>
          </a:p>
          <a:p>
            <a:pPr>
              <a:buNone/>
            </a:pP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The teacher said, “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ought to</a:t>
            </a:r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be very serious about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your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homework.</a:t>
            </a:r>
          </a:p>
          <a:p>
            <a:endParaRPr lang="en-US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 </a:t>
            </a:r>
          </a:p>
          <a:p>
            <a:pPr>
              <a:buNone/>
            </a:pP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The teacher said to me (that)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ought to</a:t>
            </a:r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be very serious about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my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homework.</a:t>
            </a:r>
          </a:p>
          <a:p>
            <a:endParaRPr lang="en-US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76672"/>
            <a:ext cx="8686800" cy="59046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Запомни! 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Глагол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must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заменяется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в косвенной речи глаголом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had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только когда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must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выражает необходимость совершения действия в силу определенных обстоятельств.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C:\Users\1\Pictures\N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6598"/>
            <a:ext cx="1584176" cy="1661723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904656"/>
          </a:xfrm>
        </p:spPr>
        <p:txBody>
          <a:bodyPr/>
          <a:lstStyle/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Direct Speech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My mother said, “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must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consult a doctor”.</a:t>
            </a:r>
          </a:p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 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My mother said (that)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must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consult a doctor.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120680"/>
          </a:xfrm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2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Direct Speech</a:t>
            </a:r>
          </a:p>
          <a:p>
            <a:pPr>
              <a:buNone/>
            </a:pP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She said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"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must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send him a telegram at once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." </a:t>
            </a:r>
            <a:endParaRPr lang="en-US" sz="4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4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 </a:t>
            </a:r>
          </a:p>
          <a:p>
            <a:pPr>
              <a:buNone/>
            </a:pP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She said (that)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she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had to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send him a telegram at once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40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484784"/>
            <a:ext cx="705678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AutoNum type="arabicPeriod"/>
            </a:pPr>
            <a:r>
              <a:rPr lang="ru-RU" sz="1200" b="1" dirty="0" smtClean="0">
                <a:solidFill>
                  <a:srgbClr val="FF0000"/>
                </a:solidFill>
              </a:rPr>
              <a:t>Письменно выполнить упражнения:</a:t>
            </a:r>
          </a:p>
          <a:p>
            <a:r>
              <a:rPr lang="en-US" sz="1200" b="1" dirty="0" smtClean="0">
                <a:solidFill>
                  <a:srgbClr val="FF0000"/>
                </a:solidFill>
              </a:rPr>
              <a:t>Rewrite </a:t>
            </a:r>
            <a:r>
              <a:rPr lang="en-US" sz="1200" b="1" dirty="0">
                <a:solidFill>
                  <a:srgbClr val="FF0000"/>
                </a:solidFill>
              </a:rPr>
              <a:t>the following sentences in the reported speech. </a:t>
            </a:r>
          </a:p>
          <a:p>
            <a:r>
              <a:rPr lang="en-US" sz="1200" b="1" dirty="0"/>
              <a:t>  </a:t>
            </a:r>
          </a:p>
          <a:p>
            <a:r>
              <a:rPr lang="en-US" sz="1200" b="1" dirty="0"/>
              <a:t>“Tom and Karen have bought a house in the countryside,” Mary said to us. </a:t>
            </a:r>
          </a:p>
          <a:p>
            <a:r>
              <a:rPr lang="en-US" sz="1200" b="1" dirty="0"/>
              <a:t>She said, “I am sure he will ring me up when he is back in London.” </a:t>
            </a:r>
          </a:p>
          <a:p>
            <a:r>
              <a:rPr lang="en-US" sz="1200" b="1" dirty="0"/>
              <a:t>“We don’t go to this shop very often,” they said to me. </a:t>
            </a:r>
          </a:p>
          <a:p>
            <a:r>
              <a:rPr lang="en-US" sz="1200" b="1" dirty="0"/>
              <a:t>“Dad was mowing the grass while I was cleaning the car,” Nick said. </a:t>
            </a:r>
          </a:p>
          <a:p>
            <a:r>
              <a:rPr lang="en-US" sz="1200" b="1" dirty="0"/>
              <a:t>“The kids are riding their bikes,” Helen said to me.   </a:t>
            </a:r>
            <a:endParaRPr lang="ru-RU" sz="1200" b="1" dirty="0" smtClean="0"/>
          </a:p>
          <a:p>
            <a:r>
              <a:rPr lang="en-US" sz="1200" b="1" dirty="0" smtClean="0">
                <a:solidFill>
                  <a:srgbClr val="FF0000"/>
                </a:solidFill>
              </a:rPr>
              <a:t>Turn </a:t>
            </a:r>
            <a:r>
              <a:rPr lang="en-US" sz="1200" b="1" dirty="0">
                <a:solidFill>
                  <a:srgbClr val="FF0000"/>
                </a:solidFill>
              </a:rPr>
              <a:t>the following into reported questions. </a:t>
            </a:r>
          </a:p>
          <a:p>
            <a:r>
              <a:rPr lang="en-US" sz="1200" b="1" dirty="0"/>
              <a:t>“What are you doing?” he asked his daughter. </a:t>
            </a:r>
          </a:p>
          <a:p>
            <a:r>
              <a:rPr lang="en-US" sz="1200" b="1" dirty="0"/>
              <a:t>“Have you seen Ann?” Sarah asked David. </a:t>
            </a:r>
          </a:p>
          <a:p>
            <a:r>
              <a:rPr lang="en-US" sz="1200" b="1" dirty="0"/>
              <a:t>“When will you return?” Mary asked him. </a:t>
            </a:r>
          </a:p>
          <a:p>
            <a:r>
              <a:rPr lang="en-US" sz="1200" b="1" dirty="0"/>
              <a:t>“Where were you?” Barbara asked him </a:t>
            </a:r>
          </a:p>
          <a:p>
            <a:r>
              <a:rPr lang="en-US" sz="1200" b="1" dirty="0"/>
              <a:t>” Who is your favorite singer?” Nick asked me. </a:t>
            </a:r>
            <a:r>
              <a:rPr lang="en-US" sz="1200" b="1" dirty="0" smtClean="0"/>
              <a:t>                                    </a:t>
            </a:r>
            <a:endParaRPr lang="en-US" sz="1200" b="1" dirty="0"/>
          </a:p>
          <a:p>
            <a:r>
              <a:rPr lang="en-US" sz="1200" b="1" dirty="0" smtClean="0">
                <a:solidFill>
                  <a:srgbClr val="FF0000"/>
                </a:solidFill>
              </a:rPr>
              <a:t>Translate </a:t>
            </a:r>
            <a:r>
              <a:rPr lang="en-US" sz="1200" b="1" dirty="0">
                <a:solidFill>
                  <a:srgbClr val="FF0000"/>
                </a:solidFill>
              </a:rPr>
              <a:t>the sentences following the rules of sequence of tenses (</a:t>
            </a:r>
            <a:r>
              <a:rPr lang="en-US" sz="1200" b="1" dirty="0" err="1">
                <a:solidFill>
                  <a:srgbClr val="FF0000"/>
                </a:solidFill>
              </a:rPr>
              <a:t>правило</a:t>
            </a:r>
            <a:r>
              <a:rPr lang="en-US" sz="1200" b="1" dirty="0">
                <a:solidFill>
                  <a:srgbClr val="FF0000"/>
                </a:solidFill>
              </a:rPr>
              <a:t> </a:t>
            </a:r>
            <a:r>
              <a:rPr lang="en-US" sz="1200" b="1" dirty="0" err="1">
                <a:solidFill>
                  <a:srgbClr val="FF0000"/>
                </a:solidFill>
              </a:rPr>
              <a:t>согласования</a:t>
            </a:r>
            <a:r>
              <a:rPr lang="en-US" sz="1200" b="1" dirty="0">
                <a:solidFill>
                  <a:srgbClr val="FF0000"/>
                </a:solidFill>
              </a:rPr>
              <a:t> </a:t>
            </a:r>
            <a:r>
              <a:rPr lang="en-US" sz="1200" b="1" dirty="0" err="1">
                <a:solidFill>
                  <a:srgbClr val="FF0000"/>
                </a:solidFill>
              </a:rPr>
              <a:t>времён</a:t>
            </a:r>
            <a:r>
              <a:rPr lang="en-US" sz="1200" b="1" dirty="0">
                <a:solidFill>
                  <a:srgbClr val="FF0000"/>
                </a:solidFill>
              </a:rPr>
              <a:t>). </a:t>
            </a:r>
          </a:p>
          <a:p>
            <a:r>
              <a:rPr lang="en-US" sz="1200" b="1" dirty="0"/>
              <a:t>Я </a:t>
            </a:r>
            <a:r>
              <a:rPr lang="en-US" sz="1200" b="1" dirty="0" err="1"/>
              <a:t>боялся</a:t>
            </a:r>
            <a:r>
              <a:rPr lang="en-US" sz="1200" b="1" dirty="0"/>
              <a:t>, </a:t>
            </a:r>
            <a:r>
              <a:rPr lang="en-US" sz="1200" b="1" dirty="0" err="1"/>
              <a:t>что</a:t>
            </a:r>
            <a:r>
              <a:rPr lang="en-US" sz="1200" b="1" dirty="0"/>
              <a:t> </a:t>
            </a:r>
            <a:r>
              <a:rPr lang="en-US" sz="1200" b="1" dirty="0" err="1"/>
              <a:t>они</a:t>
            </a:r>
            <a:r>
              <a:rPr lang="en-US" sz="1200" b="1" dirty="0"/>
              <a:t> </a:t>
            </a:r>
            <a:r>
              <a:rPr lang="en-US" sz="1200" b="1" dirty="0" err="1"/>
              <a:t>не</a:t>
            </a:r>
            <a:r>
              <a:rPr lang="en-US" sz="1200" b="1" dirty="0"/>
              <a:t> </a:t>
            </a:r>
            <a:r>
              <a:rPr lang="en-US" sz="1200" b="1" dirty="0" err="1"/>
              <a:t>последуют</a:t>
            </a:r>
            <a:r>
              <a:rPr lang="en-US" sz="1200" b="1" dirty="0"/>
              <a:t> </a:t>
            </a:r>
            <a:r>
              <a:rPr lang="en-US" sz="1200" b="1" dirty="0" err="1"/>
              <a:t>моему</a:t>
            </a:r>
            <a:r>
              <a:rPr lang="en-US" sz="1200" b="1" dirty="0"/>
              <a:t> </a:t>
            </a:r>
            <a:r>
              <a:rPr lang="en-US" sz="1200" b="1" dirty="0" err="1"/>
              <a:t>совету</a:t>
            </a:r>
            <a:r>
              <a:rPr lang="en-US" sz="1200" b="1" dirty="0"/>
              <a:t>. </a:t>
            </a:r>
          </a:p>
          <a:p>
            <a:r>
              <a:rPr lang="en-US" sz="1200" b="1" dirty="0" err="1"/>
              <a:t>Она</a:t>
            </a:r>
            <a:r>
              <a:rPr lang="en-US" sz="1200" b="1" dirty="0"/>
              <a:t> </a:t>
            </a:r>
            <a:r>
              <a:rPr lang="en-US" sz="1200" b="1" dirty="0" err="1"/>
              <a:t>сказала</a:t>
            </a:r>
            <a:r>
              <a:rPr lang="en-US" sz="1200" b="1" dirty="0"/>
              <a:t>, </a:t>
            </a:r>
            <a:r>
              <a:rPr lang="en-US" sz="1200" b="1" dirty="0" err="1"/>
              <a:t>что</a:t>
            </a:r>
            <a:r>
              <a:rPr lang="en-US" sz="1200" b="1" dirty="0"/>
              <a:t>, </a:t>
            </a:r>
            <a:r>
              <a:rPr lang="en-US" sz="1200" b="1" dirty="0" err="1"/>
              <a:t>когда</a:t>
            </a:r>
            <a:r>
              <a:rPr lang="en-US" sz="1200" b="1" dirty="0"/>
              <a:t> </a:t>
            </a:r>
            <a:r>
              <a:rPr lang="en-US" sz="1200" b="1" dirty="0" err="1"/>
              <a:t>она</a:t>
            </a:r>
            <a:r>
              <a:rPr lang="en-US" sz="1200" b="1" dirty="0"/>
              <a:t> </a:t>
            </a:r>
            <a:r>
              <a:rPr lang="en-US" sz="1200" b="1" dirty="0" err="1"/>
              <a:t>вошла</a:t>
            </a:r>
            <a:r>
              <a:rPr lang="en-US" sz="1200" b="1" dirty="0"/>
              <a:t> в </a:t>
            </a:r>
            <a:r>
              <a:rPr lang="en-US" sz="1200" b="1" dirty="0" err="1"/>
              <a:t>комнату</a:t>
            </a:r>
            <a:r>
              <a:rPr lang="en-US" sz="1200" b="1" dirty="0"/>
              <a:t>, </a:t>
            </a:r>
            <a:r>
              <a:rPr lang="en-US" sz="1200" b="1" dirty="0" err="1"/>
              <a:t>её</a:t>
            </a:r>
            <a:r>
              <a:rPr lang="en-US" sz="1200" b="1" dirty="0"/>
              <a:t> </a:t>
            </a:r>
            <a:r>
              <a:rPr lang="en-US" sz="1200" b="1" dirty="0" err="1"/>
              <a:t>друзья</a:t>
            </a:r>
            <a:r>
              <a:rPr lang="en-US" sz="1200" b="1" dirty="0"/>
              <a:t> </a:t>
            </a:r>
            <a:r>
              <a:rPr lang="en-US" sz="1200" b="1" dirty="0" err="1"/>
              <a:t>уже</a:t>
            </a:r>
            <a:r>
              <a:rPr lang="en-US" sz="1200" b="1" dirty="0"/>
              <a:t> </a:t>
            </a:r>
            <a:r>
              <a:rPr lang="en-US" sz="1200" b="1" dirty="0" err="1"/>
              <a:t>готовили</a:t>
            </a:r>
            <a:r>
              <a:rPr lang="en-US" sz="1200" b="1" dirty="0"/>
              <a:t> </a:t>
            </a:r>
            <a:r>
              <a:rPr lang="en-US" sz="1200" b="1" dirty="0" err="1"/>
              <a:t>обед</a:t>
            </a:r>
            <a:r>
              <a:rPr lang="en-US" sz="1200" b="1" dirty="0"/>
              <a:t>. </a:t>
            </a:r>
          </a:p>
          <a:p>
            <a:r>
              <a:rPr lang="en-US" sz="1200" b="1" dirty="0" err="1"/>
              <a:t>Учитель</a:t>
            </a:r>
            <a:r>
              <a:rPr lang="en-US" sz="1200" b="1" dirty="0"/>
              <a:t> </a:t>
            </a:r>
            <a:r>
              <a:rPr lang="en-US" sz="1200" b="1" dirty="0" err="1"/>
              <a:t>сказал</a:t>
            </a:r>
            <a:r>
              <a:rPr lang="en-US" sz="1200" b="1" dirty="0"/>
              <a:t>, </a:t>
            </a:r>
            <a:r>
              <a:rPr lang="en-US" sz="1200" b="1" dirty="0" err="1"/>
              <a:t>что</a:t>
            </a:r>
            <a:r>
              <a:rPr lang="en-US" sz="1200" b="1" dirty="0"/>
              <a:t> </a:t>
            </a:r>
            <a:r>
              <a:rPr lang="en-US" sz="1200" b="1" dirty="0" err="1"/>
              <a:t>получил</a:t>
            </a:r>
            <a:r>
              <a:rPr lang="en-US" sz="1200" b="1" dirty="0"/>
              <a:t> </a:t>
            </a:r>
            <a:r>
              <a:rPr lang="en-US" sz="1200" b="1" dirty="0" err="1"/>
              <a:t>письмо</a:t>
            </a:r>
            <a:r>
              <a:rPr lang="en-US" sz="1200" b="1" dirty="0"/>
              <a:t> </a:t>
            </a:r>
            <a:r>
              <a:rPr lang="en-US" sz="1200" b="1" dirty="0" err="1"/>
              <a:t>от</a:t>
            </a:r>
            <a:r>
              <a:rPr lang="en-US" sz="1200" b="1" dirty="0"/>
              <a:t> </a:t>
            </a:r>
            <a:r>
              <a:rPr lang="en-US" sz="1200" b="1" dirty="0" err="1"/>
              <a:t>наших</a:t>
            </a:r>
            <a:r>
              <a:rPr lang="en-US" sz="1200" b="1" dirty="0"/>
              <a:t> </a:t>
            </a:r>
            <a:r>
              <a:rPr lang="en-US" sz="1200" b="1" dirty="0" err="1"/>
              <a:t>друзей</a:t>
            </a:r>
            <a:r>
              <a:rPr lang="en-US" sz="1200" b="1" dirty="0"/>
              <a:t> </a:t>
            </a:r>
            <a:r>
              <a:rPr lang="en-US" sz="1200" b="1" dirty="0" err="1"/>
              <a:t>из</a:t>
            </a:r>
            <a:r>
              <a:rPr lang="en-US" sz="1200" b="1" dirty="0"/>
              <a:t> </a:t>
            </a:r>
            <a:r>
              <a:rPr lang="en-US" sz="1200" b="1" dirty="0" err="1"/>
              <a:t>Лондона</a:t>
            </a:r>
            <a:r>
              <a:rPr lang="en-US" sz="1200" b="1" dirty="0"/>
              <a:t>. </a:t>
            </a:r>
          </a:p>
          <a:p>
            <a:r>
              <a:rPr lang="en-US" sz="1200" b="1" dirty="0" err="1"/>
              <a:t>Никто</a:t>
            </a:r>
            <a:r>
              <a:rPr lang="en-US" sz="1200" b="1" dirty="0"/>
              <a:t> </a:t>
            </a:r>
            <a:r>
              <a:rPr lang="en-US" sz="1200" b="1" dirty="0" err="1"/>
              <a:t>не</a:t>
            </a:r>
            <a:r>
              <a:rPr lang="en-US" sz="1200" b="1" dirty="0"/>
              <a:t> </a:t>
            </a:r>
            <a:r>
              <a:rPr lang="en-US" sz="1200" b="1" dirty="0" err="1"/>
              <a:t>знал</a:t>
            </a:r>
            <a:r>
              <a:rPr lang="en-US" sz="1200" b="1" dirty="0"/>
              <a:t>, </a:t>
            </a:r>
            <a:r>
              <a:rPr lang="en-US" sz="1200" b="1" dirty="0" err="1"/>
              <a:t>что</a:t>
            </a:r>
            <a:r>
              <a:rPr lang="en-US" sz="1200" b="1" dirty="0"/>
              <a:t> </a:t>
            </a:r>
            <a:r>
              <a:rPr lang="en-US" sz="1200" b="1" dirty="0" err="1"/>
              <a:t>вы</a:t>
            </a:r>
            <a:r>
              <a:rPr lang="en-US" sz="1200" b="1" dirty="0"/>
              <a:t> </a:t>
            </a:r>
            <a:r>
              <a:rPr lang="en-US" sz="1200" b="1" dirty="0" err="1"/>
              <a:t>ждёте</a:t>
            </a:r>
            <a:r>
              <a:rPr lang="en-US" sz="1200" b="1" dirty="0"/>
              <a:t> </a:t>
            </a:r>
            <a:r>
              <a:rPr lang="en-US" sz="1200" b="1" dirty="0" err="1"/>
              <a:t>здесь</a:t>
            </a:r>
            <a:r>
              <a:rPr lang="en-US" sz="1200" b="1" dirty="0"/>
              <a:t>. </a:t>
            </a:r>
          </a:p>
          <a:p>
            <a:r>
              <a:rPr lang="en-US" sz="1200" b="1" dirty="0" err="1"/>
              <a:t>Они</a:t>
            </a:r>
            <a:r>
              <a:rPr lang="en-US" sz="1200" b="1" dirty="0"/>
              <a:t> </a:t>
            </a:r>
            <a:r>
              <a:rPr lang="en-US" sz="1200" b="1" dirty="0" err="1"/>
              <a:t>вчера</a:t>
            </a:r>
            <a:r>
              <a:rPr lang="en-US" sz="1200" b="1" dirty="0"/>
              <a:t> </a:t>
            </a:r>
            <a:r>
              <a:rPr lang="en-US" sz="1200" b="1" dirty="0" err="1"/>
              <a:t>узнали</a:t>
            </a:r>
            <a:r>
              <a:rPr lang="en-US" sz="1200" b="1" dirty="0"/>
              <a:t>, </a:t>
            </a:r>
            <a:r>
              <a:rPr lang="en-US" sz="1200" b="1" dirty="0" err="1"/>
              <a:t>что</a:t>
            </a:r>
            <a:r>
              <a:rPr lang="en-US" sz="1200" b="1" dirty="0"/>
              <a:t> </a:t>
            </a:r>
            <a:r>
              <a:rPr lang="en-US" sz="1200" b="1" dirty="0" err="1"/>
              <a:t>она</a:t>
            </a:r>
            <a:r>
              <a:rPr lang="en-US" sz="1200" b="1" dirty="0"/>
              <a:t> </a:t>
            </a:r>
            <a:r>
              <a:rPr lang="en-US" sz="1200" b="1" dirty="0" err="1"/>
              <a:t>больна</a:t>
            </a:r>
            <a:r>
              <a:rPr lang="en-US" sz="1200" b="1" dirty="0"/>
              <a:t>. </a:t>
            </a:r>
            <a:endParaRPr lang="ru-RU" sz="1200" b="1" dirty="0" smtClean="0"/>
          </a:p>
          <a:p>
            <a:endParaRPr lang="ru-RU" sz="1200" b="1" dirty="0"/>
          </a:p>
          <a:p>
            <a:endParaRPr lang="ru-RU" sz="1200" b="1" dirty="0" smtClean="0"/>
          </a:p>
          <a:p>
            <a:r>
              <a:rPr lang="ru-RU" sz="1200" b="1" dirty="0" smtClean="0"/>
              <a:t>2</a:t>
            </a:r>
            <a:r>
              <a:rPr lang="ru-RU" sz="1200" b="1" dirty="0" smtClean="0">
                <a:solidFill>
                  <a:srgbClr val="FF0000"/>
                </a:solidFill>
              </a:rPr>
              <a:t>. Сфотографировать  </a:t>
            </a:r>
            <a:r>
              <a:rPr lang="ru-RU" sz="1200" b="1" dirty="0">
                <a:solidFill>
                  <a:srgbClr val="FF0000"/>
                </a:solidFill>
              </a:rPr>
              <a:t>и отправить на эл. адрес 29_farvaeva@mail.ru</a:t>
            </a:r>
          </a:p>
          <a:p>
            <a:endParaRPr lang="en-US" sz="1000" dirty="0"/>
          </a:p>
        </p:txBody>
      </p:sp>
      <p:sp>
        <p:nvSpPr>
          <p:cNvPr id="3" name="TextBox 2"/>
          <p:cNvSpPr txBox="1"/>
          <p:nvPr/>
        </p:nvSpPr>
        <p:spPr>
          <a:xfrm>
            <a:off x="1691680" y="332656"/>
            <a:ext cx="62646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</a:rPr>
              <a:t>Homework</a:t>
            </a:r>
          </a:p>
          <a:p>
            <a:r>
              <a:rPr lang="en-US" sz="4000" dirty="0" smtClean="0">
                <a:solidFill>
                  <a:srgbClr val="C00000"/>
                </a:solidFill>
              </a:rPr>
              <a:t> 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726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560345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Direct Speech</a:t>
            </a:r>
            <a:endParaRPr lang="ru-RU" sz="4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The grandfather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says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to Mary, “What mark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did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you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get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at school?”</a:t>
            </a:r>
            <a:endParaRPr lang="en-US" sz="4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(вопросительное предложение)</a:t>
            </a:r>
          </a:p>
          <a:p>
            <a:pPr>
              <a:buNone/>
            </a:pPr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 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The grandfather asks Mary what mark she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had got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at school.</a:t>
            </a:r>
            <a:endParaRPr lang="en-US" sz="4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5832648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Direct Speech</a:t>
            </a:r>
            <a:endParaRPr lang="ru-RU" sz="4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/>
              <a:t>  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The teacher said to the pupils, "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Don't open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your books.“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(просьба / приказ)</a:t>
            </a:r>
          </a:p>
          <a:p>
            <a:pPr>
              <a:buNone/>
            </a:pPr>
            <a:endParaRPr lang="en-US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 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The teacher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told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the pupils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not to open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your books.“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9046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/>
              <a:t>   </a:t>
            </a:r>
            <a:r>
              <a:rPr lang="ru-RU" sz="40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переводе предложения из прямой речи в косвенную соблюдаются следующие правила:</a:t>
            </a:r>
          </a:p>
          <a:p>
            <a:pPr>
              <a:buNone/>
            </a:pPr>
            <a:endParaRPr lang="ru-RU" sz="4000" b="1" u="sng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1.  Запятая, отделяющая слова, вводящие прямую речь, опускается. Кавычки не употребляются.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endParaRPr lang="ru-RU" sz="4000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b="1" u="sng" dirty="0" smtClean="0"/>
              <a:t/>
            </a:r>
            <a:br>
              <a:rPr lang="ru-RU" b="1" u="sng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60486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Все личные и притяжательные местоимения изменяются по смыслу.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Direct Speech</a:t>
            </a:r>
            <a:endParaRPr lang="ru-RU" sz="4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Bob said, “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am learning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Spanish.”</a:t>
            </a:r>
            <a:endParaRPr lang="ru-RU" sz="4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Reported Speech </a:t>
            </a:r>
          </a:p>
          <a:p>
            <a:pPr>
              <a:buNone/>
            </a:pP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Bob said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that)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he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was learning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Spanish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976664"/>
          </a:xfrm>
        </p:spPr>
        <p:txBody>
          <a:bodyPr/>
          <a:lstStyle/>
          <a:p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Direct Speech </a:t>
            </a:r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/>
              <a:t>  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said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don't like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to watch cartoons.”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4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Reported Speech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said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(that)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he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didn’t like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to watch cartoons.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5904656"/>
          </a:xfrm>
        </p:spPr>
        <p:txBody>
          <a:bodyPr/>
          <a:lstStyle/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Direct Speech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The manager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says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to Mike: “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Does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your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father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work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at a factory?”</a:t>
            </a:r>
          </a:p>
          <a:p>
            <a:endParaRPr lang="en-US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The manager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asks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Mike if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his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father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works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at a factory.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396</TotalTime>
  <Words>1593</Words>
  <Application>Microsoft Office PowerPoint</Application>
  <PresentationFormat>Экран (4:3)</PresentationFormat>
  <Paragraphs>289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Трек</vt:lpstr>
      <vt:lpstr>урок английского языка по теме  The Reported Speech  Косвенная речь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user2</cp:lastModifiedBy>
  <cp:revision>43</cp:revision>
  <dcterms:created xsi:type="dcterms:W3CDTF">2013-07-17T20:58:58Z</dcterms:created>
  <dcterms:modified xsi:type="dcterms:W3CDTF">2020-05-17T19:34:21Z</dcterms:modified>
</cp:coreProperties>
</file>